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77" r:id="rId5"/>
    <p:sldId id="279" r:id="rId6"/>
    <p:sldId id="289" r:id="rId7"/>
    <p:sldId id="300" r:id="rId8"/>
    <p:sldId id="265" r:id="rId9"/>
    <p:sldId id="259" r:id="rId10"/>
    <p:sldId id="266" r:id="rId11"/>
    <p:sldId id="280" r:id="rId12"/>
    <p:sldId id="284" r:id="rId13"/>
    <p:sldId id="283" r:id="rId14"/>
    <p:sldId id="298" r:id="rId15"/>
    <p:sldId id="293" r:id="rId16"/>
    <p:sldId id="294" r:id="rId17"/>
    <p:sldId id="295" r:id="rId18"/>
    <p:sldId id="296" r:id="rId19"/>
    <p:sldId id="297" r:id="rId20"/>
    <p:sldId id="299" r:id="rId21"/>
    <p:sldId id="268" r:id="rId22"/>
    <p:sldId id="301" r:id="rId23"/>
    <p:sldId id="292" r:id="rId24"/>
    <p:sldId id="303" r:id="rId25"/>
    <p:sldId id="271" r:id="rId26"/>
    <p:sldId id="276" r:id="rId27"/>
    <p:sldId id="270" r:id="rId28"/>
    <p:sldId id="290" r:id="rId29"/>
    <p:sldId id="302" r:id="rId30"/>
    <p:sldId id="272" r:id="rId31"/>
    <p:sldId id="260" r:id="rId32"/>
    <p:sldId id="261" r:id="rId33"/>
    <p:sldId id="262" r:id="rId34"/>
    <p:sldId id="263" r:id="rId35"/>
    <p:sldId id="264" r:id="rId36"/>
    <p:sldId id="273" r:id="rId37"/>
    <p:sldId id="274" r:id="rId38"/>
    <p:sldId id="275" r:id="rId39"/>
    <p:sldId id="267" r:id="rId40"/>
    <p:sldId id="285" r:id="rId41"/>
    <p:sldId id="28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3874CE-019A-4496-B019-CBF17F6919B8}">
          <p14:sldIdLst>
            <p14:sldId id="256"/>
            <p14:sldId id="257"/>
            <p14:sldId id="258"/>
            <p14:sldId id="277"/>
            <p14:sldId id="279"/>
            <p14:sldId id="289"/>
            <p14:sldId id="300"/>
            <p14:sldId id="265"/>
            <p14:sldId id="259"/>
            <p14:sldId id="266"/>
            <p14:sldId id="280"/>
            <p14:sldId id="284"/>
            <p14:sldId id="283"/>
            <p14:sldId id="298"/>
            <p14:sldId id="293"/>
            <p14:sldId id="294"/>
            <p14:sldId id="295"/>
            <p14:sldId id="296"/>
            <p14:sldId id="297"/>
            <p14:sldId id="299"/>
            <p14:sldId id="268"/>
            <p14:sldId id="301"/>
            <p14:sldId id="292"/>
            <p14:sldId id="303"/>
            <p14:sldId id="271"/>
            <p14:sldId id="276"/>
            <p14:sldId id="270"/>
            <p14:sldId id="290"/>
            <p14:sldId id="302"/>
            <p14:sldId id="272"/>
            <p14:sldId id="260"/>
            <p14:sldId id="261"/>
            <p14:sldId id="262"/>
            <p14:sldId id="263"/>
            <p14:sldId id="264"/>
            <p14:sldId id="273"/>
            <p14:sldId id="274"/>
            <p14:sldId id="275"/>
          </p14:sldIdLst>
        </p14:section>
        <p14:section name="Archive (Disregard these)" id="{9569C049-50EF-4C9B-B3F3-A6991EA694FD}">
          <p14:sldIdLst>
            <p14:sldId id="267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71" autoAdjust="0"/>
  </p:normalViewPr>
  <p:slideViewPr>
    <p:cSldViewPr snapToGrid="0">
      <p:cViewPr varScale="1">
        <p:scale>
          <a:sx n="87" d="100"/>
          <a:sy n="87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PORTFOLIO &gt;&gt; then update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0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9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TYPE THIS OUT!</a:t>
            </a:r>
          </a:p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adjust this investigation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6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5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 were the achievement differences between students who took Pre-AP Calculus and those who took AP Calculus AB during their junior year?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 were the achievement differences between students who took Pre-AP Calculus and those who took AP Calculus AB during their junior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63AD-45A4-4404-9B98-8445691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7622"/>
            <a:ext cx="10972800" cy="37478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28233-2DA4-4AC6-A204-D744A820DE7A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0.00013 </a:t>
            </a:r>
          </a:p>
        </p:txBody>
      </p:sp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8E7D-108B-488C-8266-5C983A46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8"/>
            <a:ext cx="10972800" cy="4301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statistically significant difference between these two subgroups (p = 0.00013)</a:t>
            </a:r>
          </a:p>
          <a:p>
            <a:r>
              <a:rPr lang="en-US" dirty="0"/>
              <a:t>AP Calculus AB students performed significantly higher (55% on average) than Pre-AP Calculus students (42% on average)</a:t>
            </a:r>
          </a:p>
          <a:p>
            <a:r>
              <a:rPr lang="en-US" dirty="0"/>
              <a:t>AP Calculus AB students had previously learned most of the new content this year.  Pre-AP Calculus students were learning content for the first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07A0-B59F-4028-B217-DF0D18F1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13F6-2408-45FB-BEDE-FD9223FD4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#1: Use homogeneous sections to calibrate teaching to each group.</a:t>
            </a:r>
          </a:p>
          <a:p>
            <a:r>
              <a:rPr lang="en-US" dirty="0"/>
              <a:t>Option #2: Continue with heterogenous sections, but need to leverage differentiation, intentional seating, and reciprocal teaching strategies.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72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937F-D6B9-40F4-8C8D-69F93E91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any, achievement differences exist between students that scored at or above mastery in character development vs. students that scored below mastery?</a:t>
            </a:r>
          </a:p>
        </p:txBody>
      </p:sp>
    </p:spTree>
    <p:extLst>
      <p:ext uri="{BB962C8B-B14F-4D97-AF65-F5344CB8AC3E}">
        <p14:creationId xmlns:p14="http://schemas.microsoft.com/office/powerpoint/2010/main" val="412709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C7B934-3430-4C8B-AB63-09F42657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9340"/>
            <a:ext cx="10358234" cy="36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0.960644</a:t>
            </a:r>
          </a:p>
        </p:txBody>
      </p:sp>
    </p:spTree>
    <p:extLst>
      <p:ext uri="{BB962C8B-B14F-4D97-AF65-F5344CB8AC3E}">
        <p14:creationId xmlns:p14="http://schemas.microsoft.com/office/powerpoint/2010/main" val="185104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0.05177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86E9B-8966-42E9-A93A-A051096D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2" y="1735017"/>
            <a:ext cx="10510056" cy="371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0.41587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91CBC-A00B-435F-8C14-63395DC5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3" y="1831068"/>
            <a:ext cx="10358234" cy="36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3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352B-D8DC-41EC-84A8-33572578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proficiency did not reveal significant achievement differences.</a:t>
            </a:r>
          </a:p>
          <a:p>
            <a:r>
              <a:rPr lang="en-US" dirty="0"/>
              <a:t>Grit proficiency demonstrated the strongest impact on student's achievement, thought not statistically significant.</a:t>
            </a:r>
          </a:p>
          <a:p>
            <a:r>
              <a:rPr lang="en-US" dirty="0"/>
              <a:t>AP Calculus BC is an extremely challenging course; grit is an important character strength for overcoming the obstacles that students will inevitably face.</a:t>
            </a:r>
          </a:p>
        </p:txBody>
      </p:sp>
    </p:spTree>
    <p:extLst>
      <p:ext uri="{BB962C8B-B14F-4D97-AF65-F5344CB8AC3E}">
        <p14:creationId xmlns:p14="http://schemas.microsoft.com/office/powerpoint/2010/main" val="312210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E03CD-78D9-4162-B66F-8187F2A2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Teachers and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FA3B-55BB-49B3-B33C-C82BCF73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Curiosity and Gratitude are still essential character strengths for developing students interpersonal and social skills.</a:t>
            </a:r>
          </a:p>
          <a:p>
            <a:r>
              <a:rPr lang="en-US" dirty="0"/>
              <a:t>Grit showed the strongest connection to improving academic achievement.</a:t>
            </a:r>
          </a:p>
          <a:p>
            <a:r>
              <a:rPr lang="en-US" dirty="0"/>
              <a:t>Teachers and leaders should continue to develop all character strengths; however, grit is of particular importance in succeeding in challenging coursework in high school and college.</a:t>
            </a:r>
          </a:p>
        </p:txBody>
      </p:sp>
    </p:spTree>
    <p:extLst>
      <p:ext uri="{BB962C8B-B14F-4D97-AF65-F5344CB8AC3E}">
        <p14:creationId xmlns:p14="http://schemas.microsoft.com/office/powerpoint/2010/main" val="1055362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future, I will leverage floating block and small group tutorials to work with the Pre-AP Calculus course earlier in the year.  They need more support.</a:t>
            </a:r>
          </a:p>
          <a:p>
            <a:r>
              <a:rPr lang="en-US" dirty="0"/>
              <a:t>For AP Calculus AB students, I will leverage them to lead review and provide enrichment opportunities to explore deeper in the content.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0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</a:rPr>
              <a:t>Proficient</a:t>
            </a:r>
            <a:r>
              <a:rPr lang="en-US" sz="4400" b="1" dirty="0"/>
              <a:t>: </a:t>
            </a:r>
            <a:r>
              <a:rPr lang="en-US" sz="4400" dirty="0"/>
              <a:t>On average, students will score a </a:t>
            </a:r>
            <a:r>
              <a:rPr lang="en-US" sz="4400" b="1" dirty="0"/>
              <a:t>4</a:t>
            </a:r>
            <a:r>
              <a:rPr lang="en-US" sz="4400" dirty="0"/>
              <a:t> on curiosity indicators by the end of to course as scored by students, the teacher, and corresponding English teachers. </a:t>
            </a:r>
          </a:p>
        </p:txBody>
      </p:sp>
    </p:spTree>
    <p:extLst>
      <p:ext uri="{BB962C8B-B14F-4D97-AF65-F5344CB8AC3E}">
        <p14:creationId xmlns:p14="http://schemas.microsoft.com/office/powerpoint/2010/main" val="3948500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 (March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solidFill>
                  <a:srgbClr val="A50021"/>
                </a:solidFill>
              </a:rPr>
              <a:t>3.83</a:t>
            </a:r>
          </a:p>
        </p:txBody>
      </p:sp>
    </p:spTree>
    <p:extLst>
      <p:ext uri="{BB962C8B-B14F-4D97-AF65-F5344CB8AC3E}">
        <p14:creationId xmlns:p14="http://schemas.microsoft.com/office/powerpoint/2010/main" val="15941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DEC9-9825-4CB6-91FB-6A1A73358F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1493291"/>
            <a:ext cx="7114902" cy="501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DE52E-0854-4DDD-B09F-883A9334AF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7829"/>
            <a:ext cx="10515600" cy="4346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5C0F5-8AA3-4357-98E8-4B9B744632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1540067"/>
            <a:ext cx="7062652" cy="4922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47E7C-5346-4E09-A65D-385EF16A9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53" y="1477529"/>
            <a:ext cx="6958150" cy="520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318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8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future development of curiosity:</a:t>
            </a:r>
          </a:p>
          <a:p>
            <a:pPr lvl="1"/>
            <a:r>
              <a:rPr lang="en-US" sz="2800" dirty="0"/>
              <a:t>Curiosity shout outs after a review session.</a:t>
            </a:r>
          </a:p>
          <a:p>
            <a:pPr lvl="1"/>
            <a:r>
              <a:rPr lang="en-US" sz="2800" dirty="0"/>
              <a:t>Curiosity wall of </a:t>
            </a:r>
            <a:r>
              <a:rPr lang="en-US" sz="2800" i="1" dirty="0"/>
              <a:t>What If </a:t>
            </a:r>
            <a:r>
              <a:rPr lang="en-US" sz="2800" dirty="0"/>
              <a:t>questions.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 Relationships</a:t>
            </a:r>
          </a:p>
          <a:p>
            <a:r>
              <a:rPr lang="en-US" dirty="0"/>
              <a:t>Surveys</a:t>
            </a:r>
          </a:p>
          <a:p>
            <a:r>
              <a:rPr lang="en-US" dirty="0"/>
              <a:t>Check ins / One on Ones</a:t>
            </a:r>
          </a:p>
          <a:p>
            <a:r>
              <a:rPr lang="en-US" dirty="0"/>
              <a:t>Shout Outs</a:t>
            </a:r>
          </a:p>
          <a:p>
            <a:r>
              <a:rPr lang="en-US" dirty="0"/>
              <a:t>Goal Setting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C9FFD-C72D-4FBB-9A9D-ACECC3E26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34" y="2294313"/>
            <a:ext cx="5331466" cy="28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C43E7-EF93-479B-8B21-6E065145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9502"/>
            <a:ext cx="4892932" cy="320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Chalk Talk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2C6BC-57A1-4FA3-8A5E-9CE64C7A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21" y="2075936"/>
            <a:ext cx="6526047" cy="32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5C24E73-25AB-4389-9A7E-B65B61884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58575"/>
            <a:ext cx="5181600" cy="24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Developing strong flexible thinking requires supporting and pushing students to navigate situations with </a:t>
            </a:r>
            <a:r>
              <a:rPr lang="en-US" b="1" dirty="0"/>
              <a:t>less</a:t>
            </a:r>
            <a:r>
              <a:rPr lang="en-US" dirty="0"/>
              <a:t> structure and clarity.</a:t>
            </a:r>
          </a:p>
          <a:p>
            <a:r>
              <a:rPr lang="en-US" dirty="0"/>
              <a:t>MATH-304, MATH-305, </a:t>
            </a:r>
            <a:r>
              <a:rPr lang="en-US" dirty="0" err="1"/>
              <a:t>Boaler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317F18-FC17-4ED9-B573-AD53F99C5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45" y="1524000"/>
            <a:ext cx="30575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“People don’t care how much you know, until they know how much you care.”</a:t>
            </a:r>
          </a:p>
          <a:p>
            <a:r>
              <a:rPr lang="en-US" dirty="0"/>
              <a:t>When working with teachers and students, it is deeply important to listen and understand them so that you can best </a:t>
            </a:r>
            <a:r>
              <a:rPr lang="en-US" b="1" dirty="0"/>
              <a:t>support</a:t>
            </a:r>
            <a:r>
              <a:rPr lang="en-US" dirty="0"/>
              <a:t> and </a:t>
            </a:r>
            <a:r>
              <a:rPr lang="en-US" b="1" dirty="0"/>
              <a:t>push </a:t>
            </a:r>
            <a:r>
              <a:rPr lang="en-US" dirty="0"/>
              <a:t>them to be their absolute best.</a:t>
            </a:r>
          </a:p>
          <a:p>
            <a:r>
              <a:rPr lang="en-US" dirty="0"/>
              <a:t>SGA-301, SGA-303, Hammond, Duncan-Andrade</a:t>
            </a:r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/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Joe </a:t>
            </a:r>
            <a:r>
              <a:rPr lang="en-US" sz="1800" dirty="0" err="1"/>
              <a:t>Boaler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Andy Chen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What, if any, achievement differences exist between students that scored at or above mastery in character development vs. students that scored below mastery?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5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6A50-F5A7-4528-89E8-F157E0DE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1507944"/>
            <a:ext cx="8862646" cy="5116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7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79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7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Proficient: </a:t>
            </a:r>
            <a:r>
              <a:rPr lang="en-US" sz="3600" dirty="0"/>
              <a:t>On average, students will achieve an average standards mastery of </a:t>
            </a:r>
            <a:r>
              <a:rPr lang="en-US" sz="3600" b="1" dirty="0"/>
              <a:t>55% </a:t>
            </a:r>
            <a:r>
              <a:rPr lang="en-US" sz="3600" dirty="0"/>
              <a:t>of the selected set of standards.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Ambitious: </a:t>
            </a:r>
            <a:r>
              <a:rPr lang="en-US" sz="3600" dirty="0"/>
              <a:t>On average, students will achieve an average standards mastery of </a:t>
            </a:r>
            <a:r>
              <a:rPr lang="en-US" sz="3600" b="1" dirty="0"/>
              <a:t>65% </a:t>
            </a:r>
            <a:r>
              <a:rPr lang="en-US" sz="3600" dirty="0"/>
              <a:t>of the selected set of standards.</a:t>
            </a:r>
          </a:p>
        </p:txBody>
      </p:sp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19A5-22DD-4B5E-A075-A59321BB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 (March 2020)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6A284-CE3A-4C26-AF79-CD6D991C2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3800" dirty="0">
                <a:solidFill>
                  <a:srgbClr val="A50021"/>
                </a:solidFill>
              </a:rPr>
              <a:t>49.96%</a:t>
            </a:r>
          </a:p>
        </p:txBody>
      </p:sp>
    </p:spTree>
    <p:extLst>
      <p:ext uri="{BB962C8B-B14F-4D97-AF65-F5344CB8AC3E}">
        <p14:creationId xmlns:p14="http://schemas.microsoft.com/office/powerpoint/2010/main" val="291936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07717-3670-46A0-BAB8-960AF1002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1825625"/>
            <a:ext cx="629772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52EE-4192-43C2-BE99-419FDF55B4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811"/>
            <a:ext cx="10515600" cy="41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1547</Words>
  <Application>Microsoft Office PowerPoint</Application>
  <PresentationFormat>Widescreen</PresentationFormat>
  <Paragraphs>245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 (March 2020) </vt:lpstr>
      <vt:lpstr>Overall Standards Mastery</vt:lpstr>
      <vt:lpstr>Mastery by Student</vt:lpstr>
      <vt:lpstr>Research Question #1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Implications for Teachers and Leaders</vt:lpstr>
      <vt:lpstr>Research Question #2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Implications for Teachers and Leaders</vt:lpstr>
      <vt:lpstr>My Perspective on Academic Results</vt:lpstr>
      <vt:lpstr>My Perspective on Academic Results</vt:lpstr>
      <vt:lpstr>Character Goal</vt:lpstr>
      <vt:lpstr>Character Goal (March 2020)</vt:lpstr>
      <vt:lpstr>Character Results - Mastery</vt:lpstr>
      <vt:lpstr>Character Results - Mastery</vt:lpstr>
      <vt:lpstr>Character Results - Growth</vt:lpstr>
      <vt:lpstr>Character Results - Growth</vt:lpstr>
      <vt:lpstr>My Perspective on Character Results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Thank you!</vt:lpstr>
      <vt:lpstr>Questions</vt:lpstr>
      <vt:lpstr>Research Question #2</vt:lpstr>
      <vt:lpstr>Research Question #2</vt:lpstr>
      <vt:lpstr>Research Question #2</vt:lpstr>
      <vt:lpstr>Research Question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59</cp:revision>
  <dcterms:created xsi:type="dcterms:W3CDTF">2020-05-31T20:08:19Z</dcterms:created>
  <dcterms:modified xsi:type="dcterms:W3CDTF">2020-06-08T04:51:57Z</dcterms:modified>
</cp:coreProperties>
</file>